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24" y="1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32C047-DD18-4112-BA77-BF8A0549EE7C}" type="doc">
      <dgm:prSet loTypeId="urn:microsoft.com/office/officeart/2005/8/layout/hList1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ru-RU"/>
        </a:p>
      </dgm:t>
    </dgm:pt>
    <dgm:pt modelId="{34120EB5-EAE8-473E-9A6C-F4C6E85751B6}">
      <dgm:prSet phldrT="[Текст]"/>
      <dgm:spPr/>
      <dgm:t>
        <a:bodyPr/>
        <a:lstStyle/>
        <a:p>
          <a:r>
            <a:rPr lang="en-US" dirty="0" smtClean="0"/>
            <a:t>Front end</a:t>
          </a:r>
          <a:endParaRPr lang="ru-RU" dirty="0"/>
        </a:p>
      </dgm:t>
    </dgm:pt>
    <dgm:pt modelId="{3666D706-223B-4D51-A07F-9B1DA4963743}" type="parTrans" cxnId="{598BE12C-1665-447F-9F4E-E9742FCD4324}">
      <dgm:prSet/>
      <dgm:spPr/>
      <dgm:t>
        <a:bodyPr/>
        <a:lstStyle/>
        <a:p>
          <a:endParaRPr lang="ru-RU"/>
        </a:p>
      </dgm:t>
    </dgm:pt>
    <dgm:pt modelId="{2CF0DC3F-8AB3-4320-8D45-036CAE31C069}" type="sibTrans" cxnId="{598BE12C-1665-447F-9F4E-E9742FCD4324}">
      <dgm:prSet/>
      <dgm:spPr/>
      <dgm:t>
        <a:bodyPr/>
        <a:lstStyle/>
        <a:p>
          <a:endParaRPr lang="ru-RU"/>
        </a:p>
      </dgm:t>
    </dgm:pt>
    <dgm:pt modelId="{F49B21E2-6D91-493F-BA9B-56398C6F9C70}">
      <dgm:prSet phldrT="[Текст]"/>
      <dgm:spPr/>
      <dgm:t>
        <a:bodyPr/>
        <a:lstStyle/>
        <a:p>
          <a:r>
            <a:rPr lang="en-US" dirty="0" smtClean="0"/>
            <a:t>Middleware</a:t>
          </a:r>
          <a:endParaRPr lang="ru-RU" dirty="0"/>
        </a:p>
      </dgm:t>
    </dgm:pt>
    <dgm:pt modelId="{BF3D77D2-71DC-4B94-BE79-BAB9418E404A}" type="parTrans" cxnId="{EE62CAFB-8CF6-4D70-AF9E-37A91876B4C4}">
      <dgm:prSet/>
      <dgm:spPr/>
      <dgm:t>
        <a:bodyPr/>
        <a:lstStyle/>
        <a:p>
          <a:endParaRPr lang="ru-RU"/>
        </a:p>
      </dgm:t>
    </dgm:pt>
    <dgm:pt modelId="{5D2132FF-9948-431F-98F7-C4B7EE0D0E93}" type="sibTrans" cxnId="{EE62CAFB-8CF6-4D70-AF9E-37A91876B4C4}">
      <dgm:prSet/>
      <dgm:spPr/>
      <dgm:t>
        <a:bodyPr/>
        <a:lstStyle/>
        <a:p>
          <a:endParaRPr lang="ru-RU"/>
        </a:p>
      </dgm:t>
    </dgm:pt>
    <dgm:pt modelId="{CE96456F-B287-4908-BDB4-7EBB22597E28}">
      <dgm:prSet phldrT="[Текст]"/>
      <dgm:spPr/>
      <dgm:t>
        <a:bodyPr/>
        <a:lstStyle/>
        <a:p>
          <a:r>
            <a:rPr lang="en-US" dirty="0" smtClean="0"/>
            <a:t>Back end</a:t>
          </a:r>
          <a:endParaRPr lang="ru-RU" dirty="0"/>
        </a:p>
      </dgm:t>
    </dgm:pt>
    <dgm:pt modelId="{E3DD4D7C-1054-4FEB-9A35-26C7AFA084FE}" type="parTrans" cxnId="{C527EEC2-589D-4B90-BBAF-5D16B8C44C63}">
      <dgm:prSet/>
      <dgm:spPr/>
      <dgm:t>
        <a:bodyPr/>
        <a:lstStyle/>
        <a:p>
          <a:endParaRPr lang="ru-RU"/>
        </a:p>
      </dgm:t>
    </dgm:pt>
    <dgm:pt modelId="{FECBD96C-EDD6-4764-B6A3-8F7B8B9A0A53}" type="sibTrans" cxnId="{C527EEC2-589D-4B90-BBAF-5D16B8C44C63}">
      <dgm:prSet/>
      <dgm:spPr/>
      <dgm:t>
        <a:bodyPr/>
        <a:lstStyle/>
        <a:p>
          <a:endParaRPr lang="ru-RU"/>
        </a:p>
      </dgm:t>
    </dgm:pt>
    <dgm:pt modelId="{EED71164-F7A7-45E2-A546-BF5046E66B58}" type="pres">
      <dgm:prSet presAssocID="{F632C047-DD18-4112-BA77-BF8A0549EE7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64355829-E72D-4AEC-83F2-A8F1F4A070B4}" type="pres">
      <dgm:prSet presAssocID="{34120EB5-EAE8-473E-9A6C-F4C6E85751B6}" presName="composite" presStyleCnt="0"/>
      <dgm:spPr/>
      <dgm:t>
        <a:bodyPr/>
        <a:lstStyle/>
        <a:p>
          <a:endParaRPr lang="ru-RU"/>
        </a:p>
      </dgm:t>
    </dgm:pt>
    <dgm:pt modelId="{07589ED2-9B4C-4794-B4AC-A622C5503BB7}" type="pres">
      <dgm:prSet presAssocID="{34120EB5-EAE8-473E-9A6C-F4C6E85751B6}" presName="parTx" presStyleLbl="alignNode1" presStyleIdx="0" presStyleCnt="3" custLinFactY="-59994" custLinFactNeighborY="-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2955DAB-ACEB-401C-B45C-F8501E2880F2}" type="pres">
      <dgm:prSet presAssocID="{34120EB5-EAE8-473E-9A6C-F4C6E85751B6}" presName="desTx" presStyleLbl="alignAccFollowNode1" presStyleIdx="0" presStyleCnt="3" custScaleY="327905" custLinFactNeighborX="-103" custLinFactNeighborY="28268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363F2CD-1723-4A1E-8A9B-60E53E583E73}" type="pres">
      <dgm:prSet presAssocID="{2CF0DC3F-8AB3-4320-8D45-036CAE31C069}" presName="space" presStyleCnt="0"/>
      <dgm:spPr/>
      <dgm:t>
        <a:bodyPr/>
        <a:lstStyle/>
        <a:p>
          <a:endParaRPr lang="ru-RU"/>
        </a:p>
      </dgm:t>
    </dgm:pt>
    <dgm:pt modelId="{60785765-503F-4E7F-9975-7640D9BDA9DA}" type="pres">
      <dgm:prSet presAssocID="{F49B21E2-6D91-493F-BA9B-56398C6F9C70}" presName="composite" presStyleCnt="0"/>
      <dgm:spPr/>
      <dgm:t>
        <a:bodyPr/>
        <a:lstStyle/>
        <a:p>
          <a:endParaRPr lang="ru-RU"/>
        </a:p>
      </dgm:t>
    </dgm:pt>
    <dgm:pt modelId="{5F5EAB6E-5712-4AED-8B78-6CF8353844B3}" type="pres">
      <dgm:prSet presAssocID="{F49B21E2-6D91-493F-BA9B-56398C6F9C70}" presName="parTx" presStyleLbl="alignNode1" presStyleIdx="1" presStyleCnt="3" custLinFactY="-56230" custLinFactNeighborX="-1575" custLinFactNeighborY="-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490733A-8664-4BB7-ADD6-AB64F91D9529}" type="pres">
      <dgm:prSet presAssocID="{F49B21E2-6D91-493F-BA9B-56398C6F9C70}" presName="desTx" presStyleLbl="alignAccFollowNode1" presStyleIdx="1" presStyleCnt="3" custScaleY="327905" custLinFactNeighborX="-1575" custLinFactNeighborY="28268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A893A89-6B6F-4D50-BFDD-8872A0FEEBF2}" type="pres">
      <dgm:prSet presAssocID="{5D2132FF-9948-431F-98F7-C4B7EE0D0E93}" presName="space" presStyleCnt="0"/>
      <dgm:spPr/>
      <dgm:t>
        <a:bodyPr/>
        <a:lstStyle/>
        <a:p>
          <a:endParaRPr lang="ru-RU"/>
        </a:p>
      </dgm:t>
    </dgm:pt>
    <dgm:pt modelId="{4FE28862-D2AE-4DE9-B1AE-E60615AFE5FB}" type="pres">
      <dgm:prSet presAssocID="{CE96456F-B287-4908-BDB4-7EBB22597E28}" presName="composite" presStyleCnt="0"/>
      <dgm:spPr/>
      <dgm:t>
        <a:bodyPr/>
        <a:lstStyle/>
        <a:p>
          <a:endParaRPr lang="ru-RU"/>
        </a:p>
      </dgm:t>
    </dgm:pt>
    <dgm:pt modelId="{2A914BCB-8C40-41C8-BF76-1094B1526ED4}" type="pres">
      <dgm:prSet presAssocID="{CE96456F-B287-4908-BDB4-7EBB22597E28}" presName="parTx" presStyleLbl="alignNode1" presStyleIdx="2" presStyleCnt="3" custLinFactY="-56230" custLinFactNeighborX="-3048" custLinFactNeighborY="-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AC2F6F8-945D-474C-B99C-AEBFE681B743}" type="pres">
      <dgm:prSet presAssocID="{CE96456F-B287-4908-BDB4-7EBB22597E28}" presName="desTx" presStyleLbl="alignAccFollowNode1" presStyleIdx="2" presStyleCnt="3" custScaleY="327905" custLinFactNeighborX="-3048" custLinFactNeighborY="28268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AEF8F9A-D4DD-43FC-B7D2-DEBA5A4AB0D7}" type="presOf" srcId="{CE96456F-B287-4908-BDB4-7EBB22597E28}" destId="{2A914BCB-8C40-41C8-BF76-1094B1526ED4}" srcOrd="0" destOrd="0" presId="urn:microsoft.com/office/officeart/2005/8/layout/hList1"/>
    <dgm:cxn modelId="{9222CCD2-D47C-4FD1-A16B-BD24FAA8F317}" type="presOf" srcId="{F49B21E2-6D91-493F-BA9B-56398C6F9C70}" destId="{5F5EAB6E-5712-4AED-8B78-6CF8353844B3}" srcOrd="0" destOrd="0" presId="urn:microsoft.com/office/officeart/2005/8/layout/hList1"/>
    <dgm:cxn modelId="{C527EEC2-589D-4B90-BBAF-5D16B8C44C63}" srcId="{F632C047-DD18-4112-BA77-BF8A0549EE7C}" destId="{CE96456F-B287-4908-BDB4-7EBB22597E28}" srcOrd="2" destOrd="0" parTransId="{E3DD4D7C-1054-4FEB-9A35-26C7AFA084FE}" sibTransId="{FECBD96C-EDD6-4764-B6A3-8F7B8B9A0A53}"/>
    <dgm:cxn modelId="{337A0A11-A901-4F69-A8A2-C971A2A6ED48}" type="presOf" srcId="{34120EB5-EAE8-473E-9A6C-F4C6E85751B6}" destId="{07589ED2-9B4C-4794-B4AC-A622C5503BB7}" srcOrd="0" destOrd="0" presId="urn:microsoft.com/office/officeart/2005/8/layout/hList1"/>
    <dgm:cxn modelId="{EE62CAFB-8CF6-4D70-AF9E-37A91876B4C4}" srcId="{F632C047-DD18-4112-BA77-BF8A0549EE7C}" destId="{F49B21E2-6D91-493F-BA9B-56398C6F9C70}" srcOrd="1" destOrd="0" parTransId="{BF3D77D2-71DC-4B94-BE79-BAB9418E404A}" sibTransId="{5D2132FF-9948-431F-98F7-C4B7EE0D0E93}"/>
    <dgm:cxn modelId="{B2405E38-5C20-4F42-BF1C-114FC27B9C5A}" type="presOf" srcId="{F632C047-DD18-4112-BA77-BF8A0549EE7C}" destId="{EED71164-F7A7-45E2-A546-BF5046E66B58}" srcOrd="0" destOrd="0" presId="urn:microsoft.com/office/officeart/2005/8/layout/hList1"/>
    <dgm:cxn modelId="{598BE12C-1665-447F-9F4E-E9742FCD4324}" srcId="{F632C047-DD18-4112-BA77-BF8A0549EE7C}" destId="{34120EB5-EAE8-473E-9A6C-F4C6E85751B6}" srcOrd="0" destOrd="0" parTransId="{3666D706-223B-4D51-A07F-9B1DA4963743}" sibTransId="{2CF0DC3F-8AB3-4320-8D45-036CAE31C069}"/>
    <dgm:cxn modelId="{C1326B26-2187-440C-9D8D-B756FA5D444A}" type="presParOf" srcId="{EED71164-F7A7-45E2-A546-BF5046E66B58}" destId="{64355829-E72D-4AEC-83F2-A8F1F4A070B4}" srcOrd="0" destOrd="0" presId="urn:microsoft.com/office/officeart/2005/8/layout/hList1"/>
    <dgm:cxn modelId="{16EF1DEC-9CA8-4780-87C6-975BF5516513}" type="presParOf" srcId="{64355829-E72D-4AEC-83F2-A8F1F4A070B4}" destId="{07589ED2-9B4C-4794-B4AC-A622C5503BB7}" srcOrd="0" destOrd="0" presId="urn:microsoft.com/office/officeart/2005/8/layout/hList1"/>
    <dgm:cxn modelId="{8476E52E-F896-494C-991F-D7B4CC422EE0}" type="presParOf" srcId="{64355829-E72D-4AEC-83F2-A8F1F4A070B4}" destId="{52955DAB-ACEB-401C-B45C-F8501E2880F2}" srcOrd="1" destOrd="0" presId="urn:microsoft.com/office/officeart/2005/8/layout/hList1"/>
    <dgm:cxn modelId="{0DE65AA6-BF40-4D6D-B610-3FE5EAE8C281}" type="presParOf" srcId="{EED71164-F7A7-45E2-A546-BF5046E66B58}" destId="{9363F2CD-1723-4A1E-8A9B-60E53E583E73}" srcOrd="1" destOrd="0" presId="urn:microsoft.com/office/officeart/2005/8/layout/hList1"/>
    <dgm:cxn modelId="{76B4F91D-F171-4D19-9976-50A71482F18F}" type="presParOf" srcId="{EED71164-F7A7-45E2-A546-BF5046E66B58}" destId="{60785765-503F-4E7F-9975-7640D9BDA9DA}" srcOrd="2" destOrd="0" presId="urn:microsoft.com/office/officeart/2005/8/layout/hList1"/>
    <dgm:cxn modelId="{D7BDDA23-5827-4A77-B5FB-10A33C17402A}" type="presParOf" srcId="{60785765-503F-4E7F-9975-7640D9BDA9DA}" destId="{5F5EAB6E-5712-4AED-8B78-6CF8353844B3}" srcOrd="0" destOrd="0" presId="urn:microsoft.com/office/officeart/2005/8/layout/hList1"/>
    <dgm:cxn modelId="{AF4F8F7E-DFB5-4C89-BF8C-A55D148EB400}" type="presParOf" srcId="{60785765-503F-4E7F-9975-7640D9BDA9DA}" destId="{B490733A-8664-4BB7-ADD6-AB64F91D9529}" srcOrd="1" destOrd="0" presId="urn:microsoft.com/office/officeart/2005/8/layout/hList1"/>
    <dgm:cxn modelId="{29E77525-7A6B-4B04-A25F-983E345933EC}" type="presParOf" srcId="{EED71164-F7A7-45E2-A546-BF5046E66B58}" destId="{BA893A89-6B6F-4D50-BFDD-8872A0FEEBF2}" srcOrd="3" destOrd="0" presId="urn:microsoft.com/office/officeart/2005/8/layout/hList1"/>
    <dgm:cxn modelId="{5F443745-09A8-406F-A748-1F788AEEFAC3}" type="presParOf" srcId="{EED71164-F7A7-45E2-A546-BF5046E66B58}" destId="{4FE28862-D2AE-4DE9-B1AE-E60615AFE5FB}" srcOrd="4" destOrd="0" presId="urn:microsoft.com/office/officeart/2005/8/layout/hList1"/>
    <dgm:cxn modelId="{3B7591C4-885A-4CFB-8D50-DDBAB76A01B6}" type="presParOf" srcId="{4FE28862-D2AE-4DE9-B1AE-E60615AFE5FB}" destId="{2A914BCB-8C40-41C8-BF76-1094B1526ED4}" srcOrd="0" destOrd="0" presId="urn:microsoft.com/office/officeart/2005/8/layout/hList1"/>
    <dgm:cxn modelId="{D3857E02-0382-4208-8790-AB249096B6CF}" type="presParOf" srcId="{4FE28862-D2AE-4DE9-B1AE-E60615AFE5FB}" destId="{4AC2F6F8-945D-474C-B99C-AEBFE681B743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589ED2-9B4C-4794-B4AC-A622C5503BB7}">
      <dsp:nvSpPr>
        <dsp:cNvPr id="0" name=""/>
        <dsp:cNvSpPr/>
      </dsp:nvSpPr>
      <dsp:spPr>
        <a:xfrm>
          <a:off x="2362" y="2"/>
          <a:ext cx="2303693" cy="835200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6000"/>
                <a:lumMod val="9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38100" dir="4800000" sx="96000" sy="96000" rotWithShape="0">
            <a:srgbClr val="000000">
              <a:alpha val="4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3240000"/>
          </a:lightRig>
        </a:scene3d>
        <a:sp3d>
          <a:bevelT w="28575" h="28575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Front end</a:t>
          </a:r>
          <a:endParaRPr lang="ru-RU" sz="2900" kern="1200" dirty="0"/>
        </a:p>
      </dsp:txBody>
      <dsp:txXfrm>
        <a:off x="2362" y="2"/>
        <a:ext cx="2303693" cy="835200"/>
      </dsp:txXfrm>
    </dsp:sp>
    <dsp:sp modelId="{52955DAB-ACEB-401C-B45C-F8501E2880F2}">
      <dsp:nvSpPr>
        <dsp:cNvPr id="0" name=""/>
        <dsp:cNvSpPr/>
      </dsp:nvSpPr>
      <dsp:spPr>
        <a:xfrm>
          <a:off x="0" y="1080125"/>
          <a:ext cx="2303693" cy="417646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38100" dir="4800000" sx="98000" sy="98000" rotWithShape="0">
            <a:srgbClr val="000000">
              <a:alpha val="3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F5EAB6E-5712-4AED-8B78-6CF8353844B3}">
      <dsp:nvSpPr>
        <dsp:cNvPr id="0" name=""/>
        <dsp:cNvSpPr/>
      </dsp:nvSpPr>
      <dsp:spPr>
        <a:xfrm>
          <a:off x="2592290" y="31439"/>
          <a:ext cx="2303693" cy="835200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6000"/>
                <a:lumMod val="9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38100" dir="4800000" sx="96000" sy="96000" rotWithShape="0">
            <a:srgbClr val="000000">
              <a:alpha val="4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3240000"/>
          </a:lightRig>
        </a:scene3d>
        <a:sp3d>
          <a:bevelT w="28575" h="28575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Middleware</a:t>
          </a:r>
          <a:endParaRPr lang="ru-RU" sz="2900" kern="1200" dirty="0"/>
        </a:p>
      </dsp:txBody>
      <dsp:txXfrm>
        <a:off x="2592290" y="31439"/>
        <a:ext cx="2303693" cy="835200"/>
      </dsp:txXfrm>
    </dsp:sp>
    <dsp:sp modelId="{B490733A-8664-4BB7-ADD6-AB64F91D9529}">
      <dsp:nvSpPr>
        <dsp:cNvPr id="0" name=""/>
        <dsp:cNvSpPr/>
      </dsp:nvSpPr>
      <dsp:spPr>
        <a:xfrm>
          <a:off x="2592290" y="1080125"/>
          <a:ext cx="2303693" cy="417646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38100" dir="4800000" sx="98000" sy="98000" rotWithShape="0">
            <a:srgbClr val="000000">
              <a:alpha val="3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A914BCB-8C40-41C8-BF76-1094B1526ED4}">
      <dsp:nvSpPr>
        <dsp:cNvPr id="0" name=""/>
        <dsp:cNvSpPr/>
      </dsp:nvSpPr>
      <dsp:spPr>
        <a:xfrm>
          <a:off x="5184567" y="31439"/>
          <a:ext cx="2303693" cy="835200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6000"/>
                <a:lumMod val="9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38100" dir="4800000" sx="96000" sy="96000" rotWithShape="0">
            <a:srgbClr val="000000">
              <a:alpha val="4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3240000"/>
          </a:lightRig>
        </a:scene3d>
        <a:sp3d>
          <a:bevelT w="28575" h="28575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Back end</a:t>
          </a:r>
          <a:endParaRPr lang="ru-RU" sz="2900" kern="1200" dirty="0"/>
        </a:p>
      </dsp:txBody>
      <dsp:txXfrm>
        <a:off x="5184567" y="31439"/>
        <a:ext cx="2303693" cy="835200"/>
      </dsp:txXfrm>
    </dsp:sp>
    <dsp:sp modelId="{4AC2F6F8-945D-474C-B99C-AEBFE681B743}">
      <dsp:nvSpPr>
        <dsp:cNvPr id="0" name=""/>
        <dsp:cNvSpPr/>
      </dsp:nvSpPr>
      <dsp:spPr>
        <a:xfrm>
          <a:off x="5184567" y="1080125"/>
          <a:ext cx="2303693" cy="417646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38100" dir="4800000" sx="98000" sy="98000" rotWithShape="0">
            <a:srgbClr val="000000">
              <a:alpha val="32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jp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ransition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ransition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ransition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ransition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ransition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  <p:transition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  <p:transition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ransition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ransition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ransition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ransition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4B7F0E64-3DED-474B-8354-1CEBF32788A9}" type="datetimeFigureOut">
              <a:rPr lang="ru-RU" smtClean="0"/>
              <a:t>11.12.2017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C69D3756-843B-49BB-9102-D4493EDB695A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push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valera0798/ITISInformatics/projects/WebAppProjec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12" Type="http://schemas.openxmlformats.org/officeDocument/2006/relationships/image" Target="../media/image12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1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10.jp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valera0798/ITISInformatics/projects/WebAppProject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Social Broadcast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Prepared by Petrov Valery, 11-603</a:t>
            </a:r>
            <a:endParaRPr lang="ru-RU" dirty="0">
              <a:latin typeface="+mj-lt"/>
            </a:endParaRPr>
          </a:p>
        </p:txBody>
      </p:sp>
      <p:grpSp>
        <p:nvGrpSpPr>
          <p:cNvPr id="6" name="Группа 5"/>
          <p:cNvGrpSpPr/>
          <p:nvPr/>
        </p:nvGrpSpPr>
        <p:grpSpPr>
          <a:xfrm>
            <a:off x="993106" y="6021288"/>
            <a:ext cx="7157788" cy="576064"/>
            <a:chOff x="971600" y="6021288"/>
            <a:chExt cx="7200800" cy="576064"/>
          </a:xfrm>
        </p:grpSpPr>
        <p:sp>
          <p:nvSpPr>
            <p:cNvPr id="4" name="Прямоугольник 3">
              <a:hlinkClick r:id="rId2"/>
            </p:cNvPr>
            <p:cNvSpPr/>
            <p:nvPr/>
          </p:nvSpPr>
          <p:spPr>
            <a:xfrm>
              <a:off x="971600" y="6021288"/>
              <a:ext cx="7200800" cy="576064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7000"/>
                    <a:lumOff val="23000"/>
                  </a:schemeClr>
                </a:gs>
                <a:gs pos="0">
                  <a:schemeClr val="bg1">
                    <a:lumMod val="95000"/>
                    <a:shade val="67500"/>
                    <a:satMod val="115000"/>
                  </a:schemeClr>
                </a:gs>
                <a:gs pos="100000">
                  <a:schemeClr val="bg1">
                    <a:lumMod val="9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3175">
              <a:noFill/>
            </a:ln>
            <a:effectLst>
              <a:outerShdw blurRad="355600" dist="38100" dir="5400000" sx="97000" sy="97000" algn="t" rotWithShape="0">
                <a:prstClr val="black">
                  <a:alpha val="90000"/>
                </a:prst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324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+mj-lt"/>
                </a:rPr>
                <a:t> </a:t>
              </a:r>
              <a:r>
                <a:rPr lang="en-US" sz="1600" dirty="0" smtClean="0">
                  <a:solidFill>
                    <a:schemeClr val="tx1"/>
                  </a:solidFill>
                  <a:latin typeface="+mj-lt"/>
                </a:rPr>
                <a:t>         </a:t>
              </a:r>
              <a:r>
                <a:rPr lang="en-US" dirty="0" smtClean="0">
                  <a:solidFill>
                    <a:schemeClr val="tx1"/>
                  </a:solidFill>
                  <a:latin typeface="+mj-lt"/>
                </a:rPr>
                <a:t>github.com/valera0798/</a:t>
              </a:r>
              <a:r>
                <a:rPr lang="en-US" dirty="0" err="1" smtClean="0">
                  <a:solidFill>
                    <a:schemeClr val="tx1"/>
                  </a:solidFill>
                  <a:latin typeface="+mj-lt"/>
                </a:rPr>
                <a:t>ITISInformatics</a:t>
              </a:r>
              <a:r>
                <a:rPr lang="en-US" dirty="0" smtClean="0">
                  <a:solidFill>
                    <a:schemeClr val="tx1"/>
                  </a:solidFill>
                  <a:latin typeface="+mj-lt"/>
                </a:rPr>
                <a:t>/projects/</a:t>
              </a:r>
              <a:r>
                <a:rPr lang="en-US" dirty="0" err="1" smtClean="0">
                  <a:solidFill>
                    <a:schemeClr val="tx1"/>
                  </a:solidFill>
                  <a:latin typeface="+mj-lt"/>
                </a:rPr>
                <a:t>WebAppProjec</a:t>
              </a:r>
              <a:r>
                <a:rPr lang="en-US" sz="1600" dirty="0" err="1" smtClean="0">
                  <a:solidFill>
                    <a:schemeClr val="tx1"/>
                  </a:solidFill>
                  <a:latin typeface="+mj-lt"/>
                </a:rPr>
                <a:t>t</a:t>
              </a:r>
              <a:endParaRPr lang="ru-RU" sz="1600" dirty="0">
                <a:solidFill>
                  <a:schemeClr val="tx1"/>
                </a:solidFill>
                <a:latin typeface="+mj-lt"/>
              </a:endParaRPr>
            </a:p>
          </p:txBody>
        </p:sp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106" y="6021288"/>
              <a:ext cx="576064" cy="576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3909440"/>
      </p:ext>
    </p:extLst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ru-RU" dirty="0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Clr>
                <a:srgbClr val="0066CC"/>
              </a:buClr>
              <a:buNone/>
            </a:pPr>
            <a:r>
              <a:rPr lang="en-US" sz="3200" b="1" u="sng" dirty="0" smtClean="0">
                <a:latin typeface="+mj-lt"/>
              </a:rPr>
              <a:t>Merge</a:t>
            </a:r>
            <a:r>
              <a:rPr lang="en-US" sz="2800" b="1" u="sng" dirty="0" smtClean="0">
                <a:latin typeface="+mj-lt"/>
              </a:rPr>
              <a:t> </a:t>
            </a:r>
            <a:r>
              <a:rPr lang="en-US" sz="3200" b="1" u="sng" dirty="0">
                <a:latin typeface="+mj-lt"/>
              </a:rPr>
              <a:t>topics</a:t>
            </a:r>
            <a:r>
              <a:rPr lang="en-US" sz="2800" b="1" u="sng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were studied during the term in a one project.</a:t>
            </a:r>
          </a:p>
          <a:p>
            <a:pPr marL="0" indent="0">
              <a:buClr>
                <a:srgbClr val="0066CC"/>
              </a:buClr>
              <a:buNone/>
            </a:pPr>
            <a:endParaRPr lang="en-US" sz="3200" dirty="0" smtClean="0">
              <a:latin typeface="+mj-lt"/>
            </a:endParaRPr>
          </a:p>
          <a:p>
            <a:pPr marL="0" indent="0">
              <a:buClr>
                <a:srgbClr val="0066CC"/>
              </a:buClr>
              <a:buNone/>
            </a:pPr>
            <a:r>
              <a:rPr lang="en-US" sz="3200" b="1" u="sng" dirty="0" smtClean="0">
                <a:latin typeface="+mj-lt"/>
              </a:rPr>
              <a:t>Follow basics </a:t>
            </a:r>
            <a:r>
              <a:rPr lang="en-US" dirty="0" smtClean="0">
                <a:latin typeface="+mj-lt"/>
              </a:rPr>
              <a:t>of application design principles.</a:t>
            </a:r>
          </a:p>
          <a:p>
            <a:pPr marL="0" indent="0">
              <a:buClr>
                <a:srgbClr val="0066CC"/>
              </a:buClr>
              <a:buNone/>
            </a:pPr>
            <a:endParaRPr lang="en-US" sz="3200" dirty="0">
              <a:latin typeface="+mj-lt"/>
            </a:endParaRPr>
          </a:p>
          <a:p>
            <a:pPr marL="0" indent="0">
              <a:buClr>
                <a:srgbClr val="0066CC"/>
              </a:buClr>
              <a:buNone/>
            </a:pPr>
            <a:r>
              <a:rPr lang="en-US" sz="3200" b="1" u="sng" dirty="0" smtClean="0">
                <a:latin typeface="+mj-lt"/>
              </a:rPr>
              <a:t>Create appearance </a:t>
            </a:r>
            <a:r>
              <a:rPr lang="en-US" dirty="0" smtClean="0">
                <a:latin typeface="+mj-lt"/>
              </a:rPr>
              <a:t>as attractive as possible.</a:t>
            </a:r>
            <a:endParaRPr lang="en-US" sz="2800" b="1" dirty="0">
              <a:latin typeface="+mj-lt"/>
            </a:endParaRPr>
          </a:p>
          <a:p>
            <a:pPr marL="0" indent="0">
              <a:buClr>
                <a:srgbClr val="0066CC"/>
              </a:buClr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9675486"/>
      </p:ext>
    </p:extLst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43608" y="1988840"/>
            <a:ext cx="7056546" cy="3734229"/>
          </a:xfrm>
        </p:spPr>
        <p:txBody>
          <a:bodyPr>
            <a:normAutofit/>
          </a:bodyPr>
          <a:lstStyle/>
          <a:p>
            <a:pPr marL="0" lvl="0" indent="0">
              <a:buClr>
                <a:srgbClr val="0066CC"/>
              </a:buClr>
              <a:buNone/>
            </a:pPr>
            <a:r>
              <a:rPr lang="en-US" sz="3200" b="1" u="sng" dirty="0" smtClean="0">
                <a:solidFill>
                  <a:prstClr val="black"/>
                </a:solidFill>
                <a:latin typeface="Constantia"/>
              </a:rPr>
              <a:t>Social network </a:t>
            </a:r>
            <a:r>
              <a:rPr lang="en-US" dirty="0" smtClean="0">
                <a:solidFill>
                  <a:prstClr val="black"/>
                </a:solidFill>
                <a:latin typeface="Constantia"/>
              </a:rPr>
              <a:t>where users communicate by sending messages to global wall.</a:t>
            </a:r>
            <a:endParaRPr lang="ru-RU" dirty="0"/>
          </a:p>
          <a:p>
            <a:endParaRPr lang="ru-RU" dirty="0"/>
          </a:p>
        </p:txBody>
      </p:sp>
      <p:grpSp>
        <p:nvGrpSpPr>
          <p:cNvPr id="6" name="Группа 5"/>
          <p:cNvGrpSpPr/>
          <p:nvPr/>
        </p:nvGrpSpPr>
        <p:grpSpPr>
          <a:xfrm>
            <a:off x="3491880" y="3429000"/>
            <a:ext cx="2159968" cy="2186250"/>
            <a:chOff x="2394686" y="1270341"/>
            <a:chExt cx="2098714" cy="1996158"/>
          </a:xfrm>
          <a:scene3d>
            <a:camera prst="orthographicFront"/>
            <a:lightRig rig="flat" dir="t"/>
          </a:scene3d>
        </p:grpSpPr>
        <p:sp>
          <p:nvSpPr>
            <p:cNvPr id="7" name="Прямоугольник 6"/>
            <p:cNvSpPr/>
            <p:nvPr/>
          </p:nvSpPr>
          <p:spPr>
            <a:xfrm>
              <a:off x="2394686" y="1270341"/>
              <a:ext cx="2098714" cy="1996158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</p:sp>
        <p:sp>
          <p:nvSpPr>
            <p:cNvPr id="8" name="Прямоугольник 7"/>
            <p:cNvSpPr/>
            <p:nvPr/>
          </p:nvSpPr>
          <p:spPr>
            <a:xfrm>
              <a:off x="2394686" y="1270341"/>
              <a:ext cx="2098714" cy="1996158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78232" tIns="44704" rIns="78232" bIns="44704" numCol="1" spcCol="1270" anchor="ctr" anchorCtr="0">
              <a:noAutofit/>
            </a:bodyPr>
            <a:lstStyle/>
            <a:p>
              <a:pPr lvl="0" algn="ctr" defTabSz="488950">
                <a:lnSpc>
                  <a:spcPct val="15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kern="12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</a:rPr>
                <a:t>Simplicity</a:t>
              </a:r>
            </a:p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spc="5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</a:rPr>
                <a:t>* Use cases are natural</a:t>
              </a:r>
              <a:endParaRPr lang="ru-RU" kern="1200" spc="5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</a:endParaRPr>
            </a:p>
          </p:txBody>
        </p:sp>
      </p:grpSp>
      <p:grpSp>
        <p:nvGrpSpPr>
          <p:cNvPr id="9" name="Группа 8"/>
          <p:cNvGrpSpPr/>
          <p:nvPr/>
        </p:nvGrpSpPr>
        <p:grpSpPr>
          <a:xfrm>
            <a:off x="1043608" y="3402990"/>
            <a:ext cx="2160240" cy="2186250"/>
            <a:chOff x="2394686" y="1270341"/>
            <a:chExt cx="2098714" cy="1996158"/>
          </a:xfrm>
          <a:scene3d>
            <a:camera prst="orthographicFront"/>
            <a:lightRig rig="flat" dir="t"/>
          </a:scene3d>
        </p:grpSpPr>
        <p:sp>
          <p:nvSpPr>
            <p:cNvPr id="10" name="Прямоугольник 9"/>
            <p:cNvSpPr/>
            <p:nvPr/>
          </p:nvSpPr>
          <p:spPr>
            <a:xfrm>
              <a:off x="2394686" y="1270341"/>
              <a:ext cx="2098714" cy="1996158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</p:sp>
        <p:sp>
          <p:nvSpPr>
            <p:cNvPr id="11" name="Прямоугольник 10"/>
            <p:cNvSpPr/>
            <p:nvPr/>
          </p:nvSpPr>
          <p:spPr>
            <a:xfrm>
              <a:off x="2394686" y="1270341"/>
              <a:ext cx="2098714" cy="1996158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78232" tIns="44704" rIns="78232" bIns="44704" numCol="1" spcCol="1270" anchor="ctr" anchorCtr="0">
              <a:noAutofit/>
            </a:bodyPr>
            <a:lstStyle/>
            <a:p>
              <a:pPr lvl="0" algn="ctr" defTabSz="488950">
                <a:lnSpc>
                  <a:spcPct val="15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kern="12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</a:rPr>
                <a:t>Suitable</a:t>
              </a:r>
            </a:p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pc="5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* Many </a:t>
              </a:r>
              <a:r>
                <a:rPr lang="en-US" spc="5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ways to use </a:t>
              </a:r>
              <a:r>
                <a:rPr lang="en-US" spc="5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technologies</a:t>
              </a:r>
              <a:endParaRPr lang="en-US" spc="5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endParaRPr>
            </a:p>
          </p:txBody>
        </p:sp>
      </p:grpSp>
      <p:grpSp>
        <p:nvGrpSpPr>
          <p:cNvPr id="12" name="Группа 11"/>
          <p:cNvGrpSpPr/>
          <p:nvPr/>
        </p:nvGrpSpPr>
        <p:grpSpPr>
          <a:xfrm>
            <a:off x="5940152" y="3429000"/>
            <a:ext cx="2160242" cy="2185200"/>
            <a:chOff x="2394453" y="1270341"/>
            <a:chExt cx="2098947" cy="2019222"/>
          </a:xfrm>
          <a:scene3d>
            <a:camera prst="orthographicFront"/>
            <a:lightRig rig="flat" dir="t"/>
          </a:scene3d>
        </p:grpSpPr>
        <p:sp>
          <p:nvSpPr>
            <p:cNvPr id="13" name="Прямоугольник 12"/>
            <p:cNvSpPr/>
            <p:nvPr/>
          </p:nvSpPr>
          <p:spPr>
            <a:xfrm>
              <a:off x="2394453" y="1270341"/>
              <a:ext cx="2098714" cy="1996158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</p:sp>
        <p:sp>
          <p:nvSpPr>
            <p:cNvPr id="14" name="Прямоугольник 13"/>
            <p:cNvSpPr/>
            <p:nvPr/>
          </p:nvSpPr>
          <p:spPr>
            <a:xfrm>
              <a:off x="2394686" y="1270341"/>
              <a:ext cx="2098714" cy="2019222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0" vert="horz" wrap="square" lIns="78232" tIns="44704" rIns="78232" bIns="44704" numCol="1" spcCol="1270" anchor="ctr" anchorCtr="0">
              <a:noAutofit/>
            </a:bodyPr>
            <a:lstStyle/>
            <a:p>
              <a:pPr lvl="0" algn="ctr" defTabSz="488950"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</a:rPr>
                <a:t>Design </a:t>
              </a:r>
              <a:r>
                <a:rPr lang="en-US" sz="32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</a:rPr>
                <a:t>freedom</a:t>
              </a:r>
            </a:p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pc="5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</a:rPr>
                <a:t>* No limits </a:t>
              </a:r>
              <a:r>
                <a:rPr lang="en-US" spc="5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</a:rPr>
                <a:t>for project </a:t>
              </a:r>
              <a:r>
                <a:rPr lang="en-US" spc="5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</a:rPr>
                <a:t>theme</a:t>
              </a:r>
              <a:endParaRPr lang="en-US" spc="5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2868418"/>
      </p:ext>
    </p:extLst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WebAppProjectScreencast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6512" y="934170"/>
            <a:ext cx="9198014" cy="5015110"/>
          </a:xfrm>
        </p:spPr>
      </p:pic>
    </p:spTree>
    <p:extLst>
      <p:ext uri="{BB962C8B-B14F-4D97-AF65-F5344CB8AC3E}">
        <p14:creationId xmlns:p14="http://schemas.microsoft.com/office/powerpoint/2010/main" val="862803793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Объект 1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0698264"/>
              </p:ext>
            </p:extLst>
          </p:nvPr>
        </p:nvGraphicFramePr>
        <p:xfrm>
          <a:off x="827584" y="692696"/>
          <a:ext cx="7560840" cy="5616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9" name="Рисунок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4" y="4653136"/>
            <a:ext cx="1196334" cy="1234218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017" y="1844824"/>
            <a:ext cx="981928" cy="1800200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203" y="3854500"/>
            <a:ext cx="1963856" cy="942652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1916832"/>
            <a:ext cx="1872208" cy="1772344"/>
          </a:xfrm>
          <a:prstGeom prst="rect">
            <a:avLst/>
          </a:prstGeom>
        </p:spPr>
      </p:pic>
      <p:sp>
        <p:nvSpPr>
          <p:cNvPr id="24" name="Прямоугольник 23"/>
          <p:cNvSpPr/>
          <p:nvPr/>
        </p:nvSpPr>
        <p:spPr>
          <a:xfrm>
            <a:off x="3755211" y="4964024"/>
            <a:ext cx="16238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0">
                  <a:noFill/>
                  <a:prstDash val="solid"/>
                </a:ln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+mj-lt"/>
              </a:rPr>
              <a:t>JSTL</a:t>
            </a:r>
            <a:endParaRPr lang="ru-RU" sz="5400" b="1" dirty="0">
              <a:ln w="19050">
                <a:noFill/>
                <a:prstDash val="solid"/>
              </a:ln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+mj-lt"/>
            </a:endParaRPr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74" y="1844824"/>
            <a:ext cx="2156858" cy="1263784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74" y="3085256"/>
            <a:ext cx="2156858" cy="1207840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01" y="5350360"/>
            <a:ext cx="1849776" cy="454904"/>
          </a:xfrm>
          <a:prstGeom prst="rect">
            <a:avLst/>
          </a:prstGeom>
        </p:spPr>
      </p:pic>
      <p:sp>
        <p:nvSpPr>
          <p:cNvPr id="31" name="Прямоугольник 30"/>
          <p:cNvSpPr/>
          <p:nvPr/>
        </p:nvSpPr>
        <p:spPr>
          <a:xfrm>
            <a:off x="902974" y="4451387"/>
            <a:ext cx="215685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19050">
                  <a:noFill/>
                  <a:prstDash val="solid"/>
                </a:ln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+mj-lt"/>
              </a:rPr>
              <a:t>Notify.js</a:t>
            </a:r>
            <a:endParaRPr lang="ru-RU" sz="3600" b="1" dirty="0">
              <a:ln w="19050">
                <a:noFill/>
                <a:prstDash val="solid"/>
              </a:ln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+mj-lt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6519411" y="4077072"/>
            <a:ext cx="138956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9050">
                  <a:noFill/>
                  <a:prstDash val="solid"/>
                </a:ln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+mj-lt"/>
              </a:rPr>
              <a:t>GSON</a:t>
            </a:r>
            <a:endParaRPr lang="ru-RU" sz="2800" b="1" dirty="0">
              <a:ln w="19050">
                <a:noFill/>
                <a:prstDash val="solid"/>
              </a:ln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+mj-lt"/>
            </a:endParaRPr>
          </a:p>
        </p:txBody>
      </p:sp>
      <p:sp>
        <p:nvSpPr>
          <p:cNvPr id="33" name="Прямоугольник 32"/>
          <p:cNvSpPr/>
          <p:nvPr/>
        </p:nvSpPr>
        <p:spPr>
          <a:xfrm>
            <a:off x="6012160" y="3625860"/>
            <a:ext cx="230287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9050">
                  <a:noFill/>
                  <a:prstDash val="solid"/>
                </a:ln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+mj-lt"/>
              </a:rPr>
              <a:t>Servlet API</a:t>
            </a:r>
            <a:endParaRPr lang="ru-RU" sz="2800" b="1" dirty="0">
              <a:ln w="19050">
                <a:noFill/>
                <a:prstDash val="solid"/>
              </a:ln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90114861"/>
      </p:ext>
    </p:extLst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Profit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buClr>
                <a:srgbClr val="0066CC"/>
              </a:buClr>
              <a:buNone/>
            </a:pPr>
            <a:r>
              <a:rPr lang="en-US" sz="3200" b="1" u="sng" dirty="0" smtClean="0">
                <a:solidFill>
                  <a:prstClr val="black"/>
                </a:solidFill>
                <a:latin typeface="Constantia"/>
              </a:rPr>
              <a:t>Practice</a:t>
            </a:r>
            <a:r>
              <a:rPr lang="en-US" b="1" dirty="0" smtClean="0">
                <a:solidFill>
                  <a:prstClr val="black"/>
                </a:solidFill>
                <a:latin typeface="Constantia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Constantia"/>
              </a:rPr>
              <a:t>of recently studied material and old knowledge.</a:t>
            </a:r>
            <a:endParaRPr lang="en-US" dirty="0">
              <a:solidFill>
                <a:prstClr val="black"/>
              </a:solidFill>
              <a:latin typeface="Constantia"/>
            </a:endParaRPr>
          </a:p>
          <a:p>
            <a:pPr marL="0" lvl="0" indent="0">
              <a:buClr>
                <a:srgbClr val="0066CC"/>
              </a:buClr>
              <a:buNone/>
            </a:pPr>
            <a:endParaRPr lang="en-US" dirty="0">
              <a:solidFill>
                <a:prstClr val="black"/>
              </a:solidFill>
              <a:latin typeface="Constantia"/>
            </a:endParaRPr>
          </a:p>
          <a:p>
            <a:pPr marL="0" lvl="0" indent="0">
              <a:buClr>
                <a:srgbClr val="0066CC"/>
              </a:buClr>
              <a:buNone/>
            </a:pPr>
            <a:r>
              <a:rPr lang="en-US" sz="3200" b="1" u="sng" dirty="0" smtClean="0">
                <a:solidFill>
                  <a:prstClr val="black"/>
                </a:solidFill>
                <a:latin typeface="Constantia"/>
              </a:rPr>
              <a:t>New skills </a:t>
            </a:r>
            <a:r>
              <a:rPr lang="en-US" dirty="0">
                <a:solidFill>
                  <a:prstClr val="black"/>
                </a:solidFill>
                <a:latin typeface="Constantia"/>
              </a:rPr>
              <a:t>were gotten in </a:t>
            </a:r>
            <a:r>
              <a:rPr lang="en-US" dirty="0" smtClean="0">
                <a:solidFill>
                  <a:prstClr val="black"/>
                </a:solidFill>
                <a:latin typeface="Constantia"/>
              </a:rPr>
              <a:t>a new </a:t>
            </a:r>
            <a:r>
              <a:rPr lang="en-US" dirty="0">
                <a:solidFill>
                  <a:prstClr val="black"/>
                </a:solidFill>
                <a:latin typeface="Constantia"/>
              </a:rPr>
              <a:t>area </a:t>
            </a:r>
            <a:r>
              <a:rPr lang="en-US" dirty="0" smtClean="0">
                <a:solidFill>
                  <a:prstClr val="black"/>
                </a:solidFill>
                <a:latin typeface="Constantia"/>
              </a:rPr>
              <a:t>such as </a:t>
            </a:r>
            <a:r>
              <a:rPr lang="en-US" dirty="0">
                <a:solidFill>
                  <a:prstClr val="black"/>
                </a:solidFill>
                <a:latin typeface="Constantia"/>
              </a:rPr>
              <a:t>web </a:t>
            </a:r>
            <a:r>
              <a:rPr lang="en-US" dirty="0" smtClean="0">
                <a:solidFill>
                  <a:prstClr val="black"/>
                </a:solidFill>
                <a:latin typeface="Constantia"/>
              </a:rPr>
              <a:t>programming.</a:t>
            </a:r>
          </a:p>
          <a:p>
            <a:pPr marL="0" lvl="0" indent="0">
              <a:buClr>
                <a:srgbClr val="0066CC"/>
              </a:buClr>
              <a:buNone/>
            </a:pPr>
            <a:endParaRPr lang="en-US" dirty="0">
              <a:solidFill>
                <a:prstClr val="black"/>
              </a:solidFill>
              <a:latin typeface="Constantia"/>
            </a:endParaRPr>
          </a:p>
          <a:p>
            <a:pPr marL="0" lvl="0" indent="0">
              <a:buClr>
                <a:srgbClr val="0066CC"/>
              </a:buClr>
              <a:buNone/>
            </a:pPr>
            <a:r>
              <a:rPr lang="en-US" sz="3200" b="1" u="sng" dirty="0" smtClean="0">
                <a:solidFill>
                  <a:prstClr val="black"/>
                </a:solidFill>
                <a:latin typeface="Constantia"/>
              </a:rPr>
              <a:t>Personal qualities </a:t>
            </a:r>
            <a:r>
              <a:rPr lang="en-US" dirty="0" smtClean="0">
                <a:solidFill>
                  <a:prstClr val="black"/>
                </a:solidFill>
                <a:latin typeface="Constantia"/>
              </a:rPr>
              <a:t>were improved during the work.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535244"/>
      </p:ext>
    </p:extLst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727201" y="2348880"/>
            <a:ext cx="5723468" cy="1828090"/>
          </a:xfrm>
        </p:spPr>
        <p:txBody>
          <a:bodyPr/>
          <a:lstStyle/>
          <a:p>
            <a:r>
              <a:rPr lang="en-US" dirty="0" smtClean="0"/>
              <a:t>Thank you for attention.</a:t>
            </a:r>
            <a:endParaRPr lang="ru-RU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993106" y="6021288"/>
            <a:ext cx="7157788" cy="576064"/>
            <a:chOff x="971600" y="6021288"/>
            <a:chExt cx="7200800" cy="576064"/>
          </a:xfrm>
        </p:grpSpPr>
        <p:sp>
          <p:nvSpPr>
            <p:cNvPr id="5" name="Прямоугольник 4">
              <a:hlinkClick r:id="rId2"/>
            </p:cNvPr>
            <p:cNvSpPr/>
            <p:nvPr/>
          </p:nvSpPr>
          <p:spPr>
            <a:xfrm>
              <a:off x="971600" y="6021288"/>
              <a:ext cx="7200800" cy="576064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7000"/>
                    <a:lumOff val="23000"/>
                  </a:schemeClr>
                </a:gs>
                <a:gs pos="0">
                  <a:schemeClr val="bg1">
                    <a:lumMod val="95000"/>
                    <a:shade val="67500"/>
                    <a:satMod val="115000"/>
                  </a:schemeClr>
                </a:gs>
                <a:gs pos="100000">
                  <a:schemeClr val="bg1">
                    <a:lumMod val="9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3175">
              <a:noFill/>
            </a:ln>
            <a:effectLst>
              <a:outerShdw blurRad="355600" dist="38100" dir="5400000" sx="97000" sy="97000" algn="t" rotWithShape="0">
                <a:prstClr val="black">
                  <a:alpha val="90000"/>
                </a:prst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324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+mj-lt"/>
                </a:rPr>
                <a:t> </a:t>
              </a:r>
              <a:r>
                <a:rPr lang="en-US" sz="1600" dirty="0" smtClean="0">
                  <a:solidFill>
                    <a:schemeClr val="tx1"/>
                  </a:solidFill>
                  <a:latin typeface="+mj-lt"/>
                </a:rPr>
                <a:t>         </a:t>
              </a:r>
              <a:r>
                <a:rPr lang="en-US" dirty="0" smtClean="0">
                  <a:solidFill>
                    <a:schemeClr val="tx1"/>
                  </a:solidFill>
                  <a:latin typeface="+mj-lt"/>
                </a:rPr>
                <a:t>github.com/valera0798/</a:t>
              </a:r>
              <a:r>
                <a:rPr lang="en-US" dirty="0" err="1" smtClean="0">
                  <a:solidFill>
                    <a:schemeClr val="tx1"/>
                  </a:solidFill>
                  <a:latin typeface="+mj-lt"/>
                </a:rPr>
                <a:t>ITISInformatics</a:t>
              </a:r>
              <a:r>
                <a:rPr lang="en-US" dirty="0" smtClean="0">
                  <a:solidFill>
                    <a:schemeClr val="tx1"/>
                  </a:solidFill>
                  <a:latin typeface="+mj-lt"/>
                </a:rPr>
                <a:t>/projects/</a:t>
              </a:r>
              <a:r>
                <a:rPr lang="en-US" dirty="0" err="1" smtClean="0">
                  <a:solidFill>
                    <a:schemeClr val="tx1"/>
                  </a:solidFill>
                  <a:latin typeface="+mj-lt"/>
                </a:rPr>
                <a:t>WebAppProjec</a:t>
              </a:r>
              <a:r>
                <a:rPr lang="en-US" sz="1600" dirty="0" err="1" smtClean="0">
                  <a:solidFill>
                    <a:schemeClr val="tx1"/>
                  </a:solidFill>
                  <a:latin typeface="+mj-lt"/>
                </a:rPr>
                <a:t>t</a:t>
              </a:r>
              <a:endParaRPr lang="ru-RU" sz="1600" dirty="0">
                <a:solidFill>
                  <a:schemeClr val="tx1"/>
                </a:solidFill>
                <a:latin typeface="+mj-lt"/>
              </a:endParaRPr>
            </a:p>
          </p:txBody>
        </p:sp>
        <p:pic>
          <p:nvPicPr>
            <p:cNvPr id="6" name="Рисунок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106" y="6021288"/>
              <a:ext cx="576064" cy="576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7695450"/>
      </p:ext>
    </p:extLst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нопка">
  <a:themeElements>
    <a:clrScheme name="Кнопка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Кнопка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нопка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tf00001177</Template>
  <TotalTime>769</TotalTime>
  <Words>119</Words>
  <Application>Microsoft Office PowerPoint</Application>
  <PresentationFormat>Экран (4:3)</PresentationFormat>
  <Paragraphs>32</Paragraphs>
  <Slides>7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Кнопка</vt:lpstr>
      <vt:lpstr>Social Broadcast</vt:lpstr>
      <vt:lpstr>Problems</vt:lpstr>
      <vt:lpstr>Solution</vt:lpstr>
      <vt:lpstr>Презентация PowerPoint</vt:lpstr>
      <vt:lpstr>Презентация PowerPoint</vt:lpstr>
      <vt:lpstr>Profit</vt:lpstr>
      <vt:lpstr>Thank you for attention.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Users</dc:creator>
  <cp:lastModifiedBy>Users</cp:lastModifiedBy>
  <cp:revision>34</cp:revision>
  <dcterms:created xsi:type="dcterms:W3CDTF">2017-12-06T19:10:56Z</dcterms:created>
  <dcterms:modified xsi:type="dcterms:W3CDTF">2017-12-11T06:14:43Z</dcterms:modified>
</cp:coreProperties>
</file>

<file path=docProps/thumbnail.jpeg>
</file>